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42"/>
  </p:notesMasterIdLst>
  <p:handoutMasterIdLst>
    <p:handoutMasterId r:id="rId43"/>
  </p:handoutMasterIdLst>
  <p:sldIdLst>
    <p:sldId id="340" r:id="rId2"/>
    <p:sldId id="342" r:id="rId3"/>
    <p:sldId id="343" r:id="rId4"/>
    <p:sldId id="396" r:id="rId5"/>
    <p:sldId id="345" r:id="rId6"/>
    <p:sldId id="393" r:id="rId7"/>
    <p:sldId id="390" r:id="rId8"/>
    <p:sldId id="346" r:id="rId9"/>
    <p:sldId id="394" r:id="rId10"/>
    <p:sldId id="349" r:id="rId11"/>
    <p:sldId id="397" r:id="rId12"/>
    <p:sldId id="398" r:id="rId13"/>
    <p:sldId id="392" r:id="rId14"/>
    <p:sldId id="391" r:id="rId15"/>
    <p:sldId id="350" r:id="rId16"/>
    <p:sldId id="351" r:id="rId17"/>
    <p:sldId id="365" r:id="rId18"/>
    <p:sldId id="367" r:id="rId19"/>
    <p:sldId id="366" r:id="rId20"/>
    <p:sldId id="407" r:id="rId21"/>
    <p:sldId id="368" r:id="rId22"/>
    <p:sldId id="401" r:id="rId23"/>
    <p:sldId id="402" r:id="rId24"/>
    <p:sldId id="403" r:id="rId25"/>
    <p:sldId id="409" r:id="rId26"/>
    <p:sldId id="408" r:id="rId27"/>
    <p:sldId id="410" r:id="rId28"/>
    <p:sldId id="411" r:id="rId29"/>
    <p:sldId id="369" r:id="rId30"/>
    <p:sldId id="370" r:id="rId31"/>
    <p:sldId id="372" r:id="rId32"/>
    <p:sldId id="371" r:id="rId33"/>
    <p:sldId id="375" r:id="rId34"/>
    <p:sldId id="376" r:id="rId35"/>
    <p:sldId id="374" r:id="rId36"/>
    <p:sldId id="387" r:id="rId37"/>
    <p:sldId id="412" r:id="rId38"/>
    <p:sldId id="395" r:id="rId39"/>
    <p:sldId id="400" r:id="rId40"/>
    <p:sldId id="364" r:id="rId41"/>
  </p:sldIdLst>
  <p:sldSz cx="9144000" cy="6858000" type="screen4x3"/>
  <p:notesSz cx="6811963" cy="99425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ia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30AB-3271-4A3C-99F4-75E5011E9584}" type="datetimeFigureOut">
              <a:rPr lang="pt-PT"/>
              <a:pPr>
                <a:defRPr/>
              </a:pPr>
              <a:t>05/11/2020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FE9B8C-F187-4CC7-8476-52820BD809E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0780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6D7B7D-0CCA-4771-9F3A-BD548B0A2805}" type="datetimeFigureOut">
              <a:rPr lang="pt-PT"/>
              <a:pPr>
                <a:defRPr/>
              </a:pPr>
              <a:t>05/11/2020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5037CF-F408-4A97-9A0A-DB5D03DAA38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0753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754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754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1648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89725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3701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1655-7CE3-423D-B624-5E3B9811642E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9"/>
          <p:cNvSpPr txBox="1"/>
          <p:nvPr userDrawn="1"/>
        </p:nvSpPr>
        <p:spPr>
          <a:xfrm>
            <a:off x="611188" y="6434138"/>
            <a:ext cx="8137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atin typeface="Arial" pitchFamily="34" charset="0"/>
                <a:cs typeface="Arial" pitchFamily="34" charset="0"/>
              </a:rPr>
              <a:t>     2011/2012  Instituto Superior de Agronomia – Economia Agrícola e Agro-alimentar 2º Ciclo</a:t>
            </a:r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611188" y="6434138"/>
            <a:ext cx="81375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4"/>
          <p:cNvSpPr txBox="1"/>
          <p:nvPr userDrawn="1"/>
        </p:nvSpPr>
        <p:spPr>
          <a:xfrm>
            <a:off x="5724525" y="55563"/>
            <a:ext cx="3455988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Capítulo 2 – O Sector Agrícola e Agro-alimentar</a:t>
            </a:r>
          </a:p>
        </p:txBody>
      </p:sp>
      <p:sp>
        <p:nvSpPr>
          <p:cNvPr id="8" name="Rectangle 15"/>
          <p:cNvSpPr/>
          <p:nvPr userDrawn="1"/>
        </p:nvSpPr>
        <p:spPr>
          <a:xfrm>
            <a:off x="0" y="33337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6"/>
          <p:cNvSpPr/>
          <p:nvPr userDrawn="1"/>
        </p:nvSpPr>
        <p:spPr>
          <a:xfrm>
            <a:off x="590550" y="33337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A94039-327C-443E-8049-171D36D1B2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FA6007-7833-4D58-BC17-93140D23AC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9C4C00-F051-415A-BF52-78D7A805E00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D299-F9EB-4C38-877F-7E3532636C39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1D12-93B6-407D-9258-F333F861F755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4CA5-8F7D-4F73-B922-3F7A372CDA5B}" type="slidenum">
              <a:rPr lang="pt-PT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977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64832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82514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1682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86010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68400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185312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61583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46BB-7DAA-47C4-B00C-D61945FC8F7C}" type="datetimeFigureOut">
              <a:rPr lang="pt-PT" smtClean="0"/>
              <a:pPr/>
              <a:t>05/11/2020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  <p:sp>
        <p:nvSpPr>
          <p:cNvPr id="7" name="TextBox 9"/>
          <p:cNvSpPr txBox="1"/>
          <p:nvPr userDrawn="1"/>
        </p:nvSpPr>
        <p:spPr>
          <a:xfrm>
            <a:off x="611188" y="6434138"/>
            <a:ext cx="8137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latin typeface="Arial" pitchFamily="34" charset="0"/>
                <a:cs typeface="Arial" pitchFamily="34" charset="0"/>
              </a:rPr>
              <a:t> 2011/2012	Instituto Superior de Agronomia – Economia Agrícola e Agro-alimentar 2º Ciclo</a:t>
            </a:r>
          </a:p>
        </p:txBody>
      </p:sp>
      <p:cxnSp>
        <p:nvCxnSpPr>
          <p:cNvPr id="8" name="Straight Connector 3"/>
          <p:cNvCxnSpPr/>
          <p:nvPr userDrawn="1"/>
        </p:nvCxnSpPr>
        <p:spPr>
          <a:xfrm>
            <a:off x="611188" y="6434138"/>
            <a:ext cx="8137525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 userDrawn="1"/>
        </p:nvSpPr>
        <p:spPr>
          <a:xfrm>
            <a:off x="5688013" y="0"/>
            <a:ext cx="34559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Capítulo 2 – O Sector Agrícola e Agro-alimentar</a:t>
            </a:r>
          </a:p>
        </p:txBody>
      </p:sp>
    </p:spTree>
    <p:extLst>
      <p:ext uri="{BB962C8B-B14F-4D97-AF65-F5344CB8AC3E}">
        <p14:creationId xmlns:p14="http://schemas.microsoft.com/office/powerpoint/2010/main" val="37710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9" r:id="rId12"/>
    <p:sldLayoutId id="2147483676" r:id="rId13"/>
    <p:sldLayoutId id="2147483677" r:id="rId14"/>
    <p:sldLayoutId id="2147483678" r:id="rId15"/>
    <p:sldLayoutId id="2147483669" r:id="rId16"/>
    <p:sldLayoutId id="2147483670" r:id="rId17"/>
    <p:sldLayoutId id="214748367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ortugal.pt/page/industrias-alimentares-em-201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ortugal.pt/page/industrias-alimentares-em-201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6560" y="3030141"/>
            <a:ext cx="6858000" cy="1241822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pt-PT" sz="3300" b="1" dirty="0">
                <a:solidFill>
                  <a:schemeClr val="tx1"/>
                </a:solidFill>
              </a:rPr>
              <a:t>Capítulo 3  (3.3 e 3.4)</a:t>
            </a:r>
          </a:p>
          <a:p>
            <a:pPr>
              <a:defRPr/>
            </a:pPr>
            <a:r>
              <a:rPr lang="pt-PT" sz="3300" b="1" dirty="0">
                <a:solidFill>
                  <a:srgbClr val="00B050"/>
                </a:solidFill>
              </a:rPr>
              <a:t>O Complexo Agroalimentar (CAA) na Economia Portuguesa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32322" y="1240632"/>
            <a:ext cx="5886450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3048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048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30480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pt-PT" altLang="pt-PT" sz="2400" b="1" i="1" dirty="0">
                <a:latin typeface="Arial" charset="0"/>
                <a:ea typeface="MS PGothic" pitchFamily="34" charset="-128"/>
                <a:cs typeface="Arial" charset="0"/>
              </a:rPr>
              <a:t>Economia e Sustentabilidade da Cadeia de Valor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pt-PT" altLang="pt-PT" sz="2400" b="1" dirty="0">
                <a:latin typeface="Arial" charset="0"/>
                <a:ea typeface="MS PGothic" pitchFamily="34" charset="-128"/>
                <a:cs typeface="Arial" charset="0"/>
              </a:rPr>
              <a:t>2º Ciclo – 1º Semestre 2019/2020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pt-PT" altLang="pt-PT" sz="2400" i="1" dirty="0">
              <a:ea typeface="MS PGothic" pitchFamily="34" charset="-128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3174" cy="7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908720"/>
            <a:ext cx="8568952" cy="423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4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 empresas da indústria Alimentar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, em 2016, representavam,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no total das Empresas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 Portugal: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1,5% do total das empresas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(6,2 mil empresas),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3% do número de pessoas ao serviço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e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4% do volume de negócios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no total da Indústria Transformadora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 Portugal: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14% do total das empresas da Indústria Transformadora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14% das pessoas ao serviço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desta indústria e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15% do seu volume de negócios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 volume de negócios das empresas da Indústria Alimentar estava mais concentrado em empresas com sede em Lisboa (32%), no Porto (15%) e em Santarém (8%).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 lang="pt-PT" altLang="pt-PT" sz="2000" b="1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endParaRPr lang="pt-PT" altLang="pt-PT" sz="2000" dirty="0">
              <a:ea typeface="ＭＳ Ｐゴシック" panose="020B0600070205080204" pitchFamily="34" charset="-128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Indústria Alimentar – Estrutura e Dinâmica</a:t>
            </a:r>
            <a:endParaRPr lang="pt-P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8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11</a:t>
            </a:fld>
            <a:endParaRPr lang="pt-PT" dirty="0"/>
          </a:p>
        </p:txBody>
      </p:sp>
      <p:pic>
        <p:nvPicPr>
          <p:cNvPr id="5122" name="Picture 2" descr="H:\ESCV\Bibliografia\infografia_ndustria_alimentar_final.jpg"/>
          <p:cNvPicPr preferRelativeResize="0">
            <a:picLocks noChangeArrowheads="1"/>
          </p:cNvPicPr>
          <p:nvPr/>
        </p:nvPicPr>
        <p:blipFill>
          <a:blip r:embed="rId2" cstate="print"/>
          <a:srcRect l="6743" t="33925" r="4371" b="45179"/>
          <a:stretch>
            <a:fillRect/>
          </a:stretch>
        </p:blipFill>
        <p:spPr bwMode="auto">
          <a:xfrm>
            <a:off x="827584" y="908720"/>
            <a:ext cx="6660232" cy="5445224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Indústria Alimentar – Estrutura e Dinâmica</a:t>
            </a:r>
            <a:endParaRPr lang="pt-PT" sz="3200" b="1" dirty="0">
              <a:solidFill>
                <a:srgbClr val="00B050"/>
              </a:solidFill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11560" y="6309320"/>
            <a:ext cx="57246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Banco de Portugal (2018), In: </a:t>
            </a:r>
            <a:r>
              <a:rPr lang="pt-PT" sz="1000" u="sng" dirty="0">
                <a:hlinkClick r:id="rId3"/>
              </a:rPr>
              <a:t>https://www.bportugal.pt/page/industrias-alimentares-em-2016</a:t>
            </a:r>
            <a:r>
              <a:rPr lang="pt-PT" sz="1000" dirty="0"/>
              <a:t> </a:t>
            </a:r>
            <a:r>
              <a:rPr lang="pt-PT" altLang="pt-PT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12</a:t>
            </a:fld>
            <a:endParaRPr lang="pt-PT" dirty="0"/>
          </a:p>
        </p:txBody>
      </p:sp>
      <p:pic>
        <p:nvPicPr>
          <p:cNvPr id="5122" name="Picture 2" descr="H:\ESCV\Bibliografia\infografia_ndustria_alimentar_final.jpg"/>
          <p:cNvPicPr preferRelativeResize="0">
            <a:picLocks noChangeArrowheads="1"/>
          </p:cNvPicPr>
          <p:nvPr/>
        </p:nvPicPr>
        <p:blipFill>
          <a:blip r:embed="rId2" cstate="print"/>
          <a:srcRect l="6870" t="55014" r="4371" b="25049"/>
          <a:stretch>
            <a:fillRect/>
          </a:stretch>
        </p:blipFill>
        <p:spPr bwMode="auto">
          <a:xfrm>
            <a:off x="827584" y="1124744"/>
            <a:ext cx="7200800" cy="5544616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Indústria Alimentar – Estrutura e Dinâmica</a:t>
            </a:r>
            <a:endParaRPr lang="pt-PT" sz="3200" b="1" dirty="0">
              <a:solidFill>
                <a:srgbClr val="00B05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67544" y="6453336"/>
            <a:ext cx="57246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Banco de Portugal (2018), In: </a:t>
            </a:r>
            <a:r>
              <a:rPr lang="pt-PT" sz="1000" u="sng" dirty="0">
                <a:hlinkClick r:id="rId3"/>
              </a:rPr>
              <a:t>https://www.bportugal.pt/page/industrias-alimentares-em-2016</a:t>
            </a:r>
            <a:r>
              <a:rPr lang="pt-PT" sz="1000" dirty="0"/>
              <a:t> </a:t>
            </a:r>
            <a:r>
              <a:rPr lang="pt-PT" altLang="pt-PT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7524" y="908720"/>
            <a:ext cx="8568952" cy="4230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 2016, as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Microempresas - </a:t>
            </a: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empresas com menos de 10 trabalhadores e volume de negócios anual não superior a 2 milhões de euros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-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predominavam em número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(70%).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	As microempresas representavam 4,5% do volume de negócio e 15% no número de pessoas ao serviço.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Pequenas e Médias Empresas (PME) - </a:t>
            </a: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empresas com 10 a 250 trabalhadores e volume de negócios entre 2 e 50 milhões de euros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) - apesar de serem menos representativas em nº de empresas (29%), agregavam a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maior parcela do volume de negócio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(56,5%) e o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número de pessoas ao serviço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(63%).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None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Grandes Empresas -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PT" altLang="pt-PT" sz="2000" u="sng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empresas com mais de 250 trabalhadores e com volume de negócio superior a 50 milhões de euros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eram 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as menos representativas em nº de empresas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(0,8%) eram responsáveis por 22% das pessoas ao serviço e por 39% do volume de negócio.</a:t>
            </a: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None/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</a:pP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endParaRPr lang="pt-PT" altLang="pt-PT" sz="2000" b="1" dirty="0">
              <a:solidFill>
                <a:srgbClr val="0D0D0D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</a:pPr>
            <a:endParaRPr lang="pt-PT" altLang="pt-PT" sz="2000" dirty="0">
              <a:ea typeface="ＭＳ Ｐゴシック" panose="020B0600070205080204" pitchFamily="34" charset="-128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Indústria Alimentar – Estrutura e Dinâmica</a:t>
            </a:r>
            <a:endParaRPr lang="pt-P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6309320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Fonte: Banco de Portugal, (2018)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468241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76087" y="4653136"/>
            <a:ext cx="87679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dirty="0">
                <a:latin typeface="+mn-lt"/>
              </a:rPr>
              <a:t>A estrutura das empresas da Indústria Alimentar é idêntica à da Indústria transformadora </a:t>
            </a:r>
          </a:p>
          <a:p>
            <a:r>
              <a:rPr lang="pt-PT" dirty="0">
                <a:latin typeface="+mn-lt"/>
              </a:rPr>
              <a:t>no que diz respeito ao nº de empresas e nº de pessoas ao serviço.</a:t>
            </a:r>
          </a:p>
          <a:p>
            <a:endParaRPr lang="pt-PT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t-PT" dirty="0">
                <a:latin typeface="+mn-lt"/>
              </a:rPr>
              <a:t>O peso do volume de negócios das grandes empresas da indústria alimentar é similar ao </a:t>
            </a:r>
          </a:p>
          <a:p>
            <a:r>
              <a:rPr lang="pt-PT" dirty="0">
                <a:latin typeface="+mn-lt"/>
              </a:rPr>
              <a:t>peso do volume de negócios das grandes empresas do total da Economia.  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Indústria Alimentar – Estrutura e Dinâmica</a:t>
            </a:r>
            <a:endParaRPr lang="pt-P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84" y="1125538"/>
            <a:ext cx="8744296" cy="511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pt-PT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Estrutura muito diversa: desde pequenas empresas até grandes empresas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PT" altLang="pt-PT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Pequenas</a:t>
            </a:r>
          </a:p>
          <a:p>
            <a:pPr marL="400050" lvl="2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None/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Muitas vezes localizadas em zonas rurais; contribuem para o emprego local; oportunidade para o emprego fora da exploração; diversidade alimentar; inovação; preferências dos consumidores.</a:t>
            </a:r>
          </a:p>
          <a:p>
            <a:pPr marL="0" lvl="1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None/>
            </a:pPr>
            <a:endParaRPr lang="pt-PT" altLang="pt-PT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lvl="1" indent="0"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None/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</a:t>
            </a:r>
            <a:r>
              <a:rPr lang="pt-PT" altLang="pt-PT" sz="2000" u="sng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Problemas:</a:t>
            </a: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equipamento envelhecido e dificuldade de obtenção de     	financiamento para reequipamento; laboram em geral um só 	produto (ex.: azeite), sujeitando-se a picos sazonais na atividade; 	dificuldade em controlar a qualidade do produto recebido.</a:t>
            </a: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PT" altLang="pt-PT" sz="1600" dirty="0">
                <a:ea typeface="ＭＳ Ｐゴシック" panose="020B0600070205080204" pitchFamily="34" charset="-128"/>
              </a:rPr>
              <a:t>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3.3 Indústria alimentar e Indústria das bebidas</a:t>
            </a:r>
            <a:endParaRPr lang="pt-P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84" y="1125538"/>
            <a:ext cx="8744296" cy="5111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1600" dirty="0"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PT" altLang="pt-PT" sz="2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Grandes Empresas</a:t>
            </a:r>
          </a:p>
          <a:p>
            <a:pPr marL="40005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Setores do açúcar, cerveja, óleos e gorduras, conservação de frutas e hortícolas</a:t>
            </a:r>
          </a:p>
          <a:p>
            <a:pPr marL="40005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Por vezes são empresas multinacionais</a:t>
            </a:r>
          </a:p>
          <a:p>
            <a:pPr marL="40005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Domínio do mercado</a:t>
            </a:r>
          </a:p>
          <a:p>
            <a:pPr marL="40005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Concentração</a:t>
            </a:r>
          </a:p>
          <a:p>
            <a:pPr marL="400050" lvl="2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Economias de escala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pt-PT" sz="16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3200" b="1" dirty="0">
                <a:solidFill>
                  <a:srgbClr val="00B050"/>
                </a:solidFill>
              </a:rPr>
              <a:t>3.3 Indústria alimentar e Indústria das bebidas</a:t>
            </a:r>
            <a:endParaRPr lang="pt-PT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0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856357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400" dirty="0">
              <a:latin typeface="+mn-lt"/>
            </a:endParaRPr>
          </a:p>
          <a:p>
            <a:r>
              <a:rPr lang="pt-PT" altLang="pt-PT" sz="2400" b="1" dirty="0">
                <a:latin typeface="+mn-lt"/>
              </a:rPr>
              <a:t>O Conceito de Distribuição</a:t>
            </a:r>
          </a:p>
          <a:p>
            <a:endParaRPr lang="pt-PT" sz="2400" dirty="0">
              <a:latin typeface="+mn-lt"/>
            </a:endParaRPr>
          </a:p>
          <a:p>
            <a:r>
              <a:rPr lang="pt-PT" sz="2400" dirty="0">
                <a:latin typeface="+mn-lt"/>
              </a:rPr>
              <a:t>“Distribuir produtos é entregá-los no </a:t>
            </a:r>
            <a:r>
              <a:rPr lang="pt-PT" sz="2400" b="1" dirty="0">
                <a:latin typeface="+mn-lt"/>
              </a:rPr>
              <a:t>local certo, em quantidade suficiente, com as características pretendidas, no momento exato e com os serviços necessários à sua venda, consumo</a:t>
            </a:r>
            <a:r>
              <a:rPr lang="pt-PT" sz="2400" dirty="0">
                <a:latin typeface="+mn-lt"/>
              </a:rPr>
              <a:t> e nalguns casos, manutenção”(</a:t>
            </a:r>
            <a:r>
              <a:rPr lang="pt-PT" dirty="0" err="1">
                <a:latin typeface="+mn-lt"/>
              </a:rPr>
              <a:t>Lindon</a:t>
            </a:r>
            <a:r>
              <a:rPr lang="pt-PT" dirty="0">
                <a:latin typeface="+mn-lt"/>
              </a:rPr>
              <a:t> </a:t>
            </a:r>
            <a:r>
              <a:rPr lang="pt-PT" dirty="0" err="1">
                <a:latin typeface="+mn-lt"/>
              </a:rPr>
              <a:t>et</a:t>
            </a:r>
            <a:r>
              <a:rPr lang="pt-PT" dirty="0">
                <a:latin typeface="+mn-lt"/>
              </a:rPr>
              <a:t> al., Mercator XXI, p.257</a:t>
            </a:r>
            <a:r>
              <a:rPr lang="pt-PT" sz="2400" dirty="0">
                <a:latin typeface="+mn-lt"/>
              </a:rPr>
              <a:t>).</a:t>
            </a:r>
          </a:p>
          <a:p>
            <a:endParaRPr lang="pt-PT" sz="2400" dirty="0">
              <a:latin typeface="+mn-lt"/>
            </a:endParaRPr>
          </a:p>
          <a:p>
            <a:r>
              <a:rPr lang="pt-PT" sz="2400" dirty="0">
                <a:latin typeface="+mn-lt"/>
              </a:rPr>
              <a:t>“Conjunto de todas as entidades singulares ou coletivas que, através de múltiplas transações comerciais e diferentes operações logísticas, desde </a:t>
            </a:r>
            <a:r>
              <a:rPr lang="pt-PT" sz="2400" b="1" dirty="0">
                <a:latin typeface="+mn-lt"/>
              </a:rPr>
              <a:t>a fase de produção até à fase de consumo</a:t>
            </a:r>
            <a:r>
              <a:rPr lang="pt-PT" sz="2400" dirty="0">
                <a:latin typeface="+mn-lt"/>
              </a:rPr>
              <a:t>, colocam produtos ou prestam serviços, acrescentando-lhes valor, nas condições de tempo, lugar e modo mais convenientes para satisfazer as necessidades dos consumidores” (</a:t>
            </a:r>
            <a:r>
              <a:rPr lang="pt-PT" dirty="0">
                <a:latin typeface="+mn-lt"/>
              </a:rPr>
              <a:t>Rosseau, 1997, p.9</a:t>
            </a:r>
            <a:r>
              <a:rPr lang="pt-PT" sz="2400" dirty="0">
                <a:latin typeface="+mn-lt"/>
              </a:rPr>
              <a:t>).</a:t>
            </a:r>
          </a:p>
          <a:p>
            <a:endParaRPr lang="pt-PT" sz="2400" dirty="0">
              <a:latin typeface="+mn-lt"/>
            </a:endParaRPr>
          </a:p>
          <a:p>
            <a:endParaRPr lang="pt-PT" sz="2400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32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3.4 Distribuição</a:t>
            </a:r>
            <a:r>
              <a:rPr kumimoji="0" lang="pt-PT" alt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Alimentar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999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548680"/>
            <a:ext cx="8297044" cy="50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07950">
              <a:spcBef>
                <a:spcPts val="300"/>
              </a:spcBef>
              <a:buClr>
                <a:srgbClr val="8CADAE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1389063" indent="-182563">
              <a:spcBef>
                <a:spcPts val="300"/>
              </a:spcBef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Georgia" panose="02040502050405020303" pitchFamily="18" charset="0"/>
              <a:buNone/>
            </a:pPr>
            <a:r>
              <a:rPr lang="pt-PT" altLang="pt-PT" sz="2400" b="1" dirty="0">
                <a:solidFill>
                  <a:srgbClr val="00B050"/>
                </a:solidFill>
                <a:latin typeface="Arial" panose="020B0604020202020204" pitchFamily="34" charset="0"/>
              </a:rPr>
              <a:t>Funções dos Distribuidores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pt-PT" altLang="pt-PT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just" eaLnBrk="1" hangingPunct="1">
              <a:spcAft>
                <a:spcPts val="800"/>
              </a:spcAft>
              <a:buClr>
                <a:srgbClr val="FFFFFF"/>
              </a:buClr>
              <a:buSzPct val="120000"/>
              <a:buFont typeface="Wingdings" panose="05000000000000000000" pitchFamily="2" charset="2"/>
              <a:buChar char="§"/>
            </a:pPr>
            <a:endParaRPr lang="pt-PT" altLang="pt-PT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pt-PT" altLang="pt-PT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FF"/>
              </a:buClr>
            </a:pPr>
            <a:endParaRPr lang="pt-PT" altLang="pt-PT" sz="2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Group 194"/>
          <p:cNvGraphicFramePr>
            <a:graphicFrameLocks/>
          </p:cNvGraphicFramePr>
          <p:nvPr/>
        </p:nvGraphicFramePr>
        <p:xfrm>
          <a:off x="755576" y="1628800"/>
          <a:ext cx="7272807" cy="4367215"/>
        </p:xfrm>
        <a:graphic>
          <a:graphicData uri="http://schemas.openxmlformats.org/drawingml/2006/table">
            <a:tbl>
              <a:tblPr/>
              <a:tblGrid>
                <a:gridCol w="258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65">
                <a:tc rowSpan="3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Distribuição física</a:t>
                      </a:r>
                    </a:p>
                  </a:txBody>
                  <a:tcPr marL="90022" marR="90022" marT="46792" marB="467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Armazenamento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Manutenção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60">
                <a:tc rowSpan="8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</a:t>
                      </a:r>
                      <a:endParaRPr kumimoji="0" lang="en-US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Constituição de uma oferta comercial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Constituição do sortido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Fraccionamento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6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Recolha e transmissão de informações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Recolha de informações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Promoção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2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Venda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Pós-venda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PT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Financeiras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Financiamento</a:t>
                      </a:r>
                      <a:endParaRPr kumimoji="0" lang="en-US" altLang="pt-PT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8CADAE"/>
                        </a:buClr>
                        <a:buFont typeface="Georgia" panose="02040502050405020303" pitchFamily="18" charset="0"/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anose="02040502050405020303" pitchFamily="18" charset="0"/>
                        <a:defRPr sz="220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2000">
                          <a:solidFill>
                            <a:schemeClr val="accent1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ts val="300"/>
                        </a:spcBef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defRPr>
                          <a:solidFill>
                            <a:srgbClr val="8CADAE"/>
                          </a:solidFill>
                          <a:latin typeface="Georgia" panose="02040502050405020303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PT" altLang="pt-P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Risco comercial</a:t>
                      </a:r>
                      <a:endParaRPr kumimoji="0" lang="en-US" altLang="pt-P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0229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39552" y="260648"/>
            <a:ext cx="8135938" cy="60939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8CADAE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1389063" indent="-182563">
              <a:spcBef>
                <a:spcPts val="300"/>
              </a:spcBef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8CADAE"/>
              </a:buClr>
              <a:buFont typeface="Georgia" panose="02040502050405020303" pitchFamily="18" charset="0"/>
              <a:buChar char="▫"/>
              <a:defRPr sz="2000">
                <a:solidFill>
                  <a:srgbClr val="8CADAE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ts val="1200"/>
              </a:spcBef>
              <a:buClrTx/>
              <a:buFontTx/>
              <a:buNone/>
            </a:pPr>
            <a:r>
              <a:rPr lang="pt-PT" altLang="pt-PT" b="1" dirty="0">
                <a:solidFill>
                  <a:srgbClr val="00B050"/>
                </a:solidFill>
                <a:latin typeface="+mn-lt"/>
              </a:rPr>
              <a:t>Tipologia de Agentes da Distribuição</a:t>
            </a:r>
          </a:p>
          <a:p>
            <a:pPr algn="just" eaLnBrk="1" hangingPunct="1">
              <a:spcBef>
                <a:spcPts val="1200"/>
              </a:spcBef>
              <a:buClrTx/>
              <a:buFontTx/>
              <a:buNone/>
            </a:pPr>
            <a:endParaRPr lang="pt-PT" altLang="pt-PT" sz="1200" b="1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ClrTx/>
              <a:buFontTx/>
              <a:buNone/>
            </a:pPr>
            <a:r>
              <a:rPr lang="pt-PT" altLang="pt-PT" sz="2000" b="1" dirty="0">
                <a:latin typeface="+mn-lt"/>
              </a:rPr>
              <a:t>Agentes de Distribuição: </a:t>
            </a:r>
            <a:r>
              <a:rPr lang="pt-PT" altLang="pt-PT" sz="2000" dirty="0">
                <a:latin typeface="+mn-lt"/>
              </a:rPr>
              <a:t>são agentes económicos que asseguram as funções de distribuição e que constituem o </a:t>
            </a:r>
            <a:r>
              <a:rPr lang="pt-PT" altLang="pt-PT" sz="2000" b="1" dirty="0">
                <a:latin typeface="+mn-lt"/>
              </a:rPr>
              <a:t>tecido comercial</a:t>
            </a:r>
            <a:r>
              <a:rPr lang="pt-PT" altLang="pt-PT" sz="2000" dirty="0">
                <a:latin typeface="+mn-lt"/>
              </a:rPr>
              <a:t>.</a:t>
            </a:r>
          </a:p>
          <a:p>
            <a:pPr algn="just" eaLnBrk="1" hangingPunct="1">
              <a:spcBef>
                <a:spcPts val="2400"/>
              </a:spcBef>
              <a:buNone/>
            </a:pPr>
            <a:r>
              <a:rPr lang="pt-PT" altLang="pt-PT" sz="2000" dirty="0">
                <a:latin typeface="+mn-lt"/>
              </a:rPr>
              <a:t>As </a:t>
            </a:r>
            <a:r>
              <a:rPr lang="pt-PT" altLang="pt-PT" sz="2000" b="1" dirty="0">
                <a:latin typeface="+mn-lt"/>
              </a:rPr>
              <a:t>Empresas Especializadas </a:t>
            </a:r>
            <a:r>
              <a:rPr lang="pt-PT" altLang="pt-PT" sz="2000" dirty="0">
                <a:latin typeface="+mn-lt"/>
              </a:rPr>
              <a:t>na distribuição:</a:t>
            </a:r>
            <a:endParaRPr lang="pt-PT" altLang="pt-PT" sz="2000" u="sng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None/>
            </a:pPr>
            <a:r>
              <a:rPr lang="pt-PT" altLang="pt-PT" sz="2000" b="1" dirty="0">
                <a:latin typeface="+mn-lt"/>
              </a:rPr>
              <a:t>Grossistas</a:t>
            </a:r>
            <a:r>
              <a:rPr lang="pt-PT" altLang="pt-PT" sz="2000" dirty="0">
                <a:latin typeface="+mn-lt"/>
              </a:rPr>
              <a:t> – compram sobretudo aos produtores e indústrias, e vendem principalmente a retalhistas, utilizadores industriais e outros grossistas. 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pt-PT" altLang="pt-PT" sz="2000" dirty="0">
                <a:latin typeface="+mn-lt"/>
              </a:rPr>
              <a:t>A </a:t>
            </a:r>
            <a:r>
              <a:rPr lang="pt-PT" altLang="pt-PT" sz="2000" i="1" u="sng" dirty="0">
                <a:latin typeface="+mn-lt"/>
              </a:rPr>
              <a:t>função grossista </a:t>
            </a:r>
            <a:r>
              <a:rPr lang="pt-PT" altLang="pt-PT" sz="2000" dirty="0">
                <a:latin typeface="+mn-lt"/>
              </a:rPr>
              <a:t>consiste em adquirir produtos de uma maneira contínua em grandes quantidades, armazená-los e assegurar o aprovisionamento regular do mercado.  </a:t>
            </a:r>
          </a:p>
          <a:p>
            <a:pPr algn="just" eaLnBrk="1" hangingPunct="1">
              <a:spcBef>
                <a:spcPts val="1200"/>
              </a:spcBef>
              <a:buNone/>
            </a:pPr>
            <a:endParaRPr lang="pt-PT" altLang="pt-PT" sz="20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None/>
            </a:pPr>
            <a:r>
              <a:rPr lang="pt-PT" altLang="pt-PT" sz="2000" b="1" dirty="0">
                <a:latin typeface="+mn-lt"/>
              </a:rPr>
              <a:t>Retalhistas</a:t>
            </a:r>
            <a:r>
              <a:rPr lang="pt-PT" altLang="pt-PT" sz="2000" dirty="0">
                <a:latin typeface="+mn-lt"/>
              </a:rPr>
              <a:t> – vendem bens e serviços diretamente a consumidores finais.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pt-PT" altLang="pt-PT" sz="2000" dirty="0">
                <a:latin typeface="+mn-lt"/>
              </a:rPr>
              <a:t>A </a:t>
            </a:r>
            <a:r>
              <a:rPr lang="pt-PT" altLang="pt-PT" sz="2000" i="1" u="sng" dirty="0">
                <a:latin typeface="+mn-lt"/>
              </a:rPr>
              <a:t>função retalhista</a:t>
            </a:r>
            <a:r>
              <a:rPr lang="pt-PT" altLang="pt-PT" sz="2000" i="1" dirty="0">
                <a:latin typeface="+mn-lt"/>
              </a:rPr>
              <a:t> </a:t>
            </a:r>
            <a:r>
              <a:rPr lang="pt-PT" altLang="pt-PT" sz="2000" dirty="0">
                <a:latin typeface="+mn-lt"/>
              </a:rPr>
              <a:t>consiste em adquirir bens e serviços recorrendo a fontes de abastecimento diversa e fazem-nos chegar aos consumidores em pequenas quantidades.</a:t>
            </a:r>
          </a:p>
        </p:txBody>
      </p:sp>
    </p:spTree>
    <p:extLst>
      <p:ext uri="{BB962C8B-B14F-4D97-AF65-F5344CB8AC3E}">
        <p14:creationId xmlns:p14="http://schemas.microsoft.com/office/powerpoint/2010/main" val="2984123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3.3 Indústria alimentar e Indústria das bebidas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buNone/>
            </a:pPr>
            <a:r>
              <a:rPr lang="pt-PT" altLang="pt-PT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Estrutura da indústria alimentar e das bebidas</a:t>
            </a:r>
          </a:p>
          <a:p>
            <a:pPr marL="719138" indent="-184150" eaLnBrk="1" hangingPunct="1">
              <a:buFont typeface="Arial" panose="020B0604020202020204" pitchFamily="34" charset="0"/>
              <a:buNone/>
            </a:pPr>
            <a:endParaRPr lang="pt-PT" altLang="pt-PT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v"/>
            </a:pPr>
            <a:r>
              <a:rPr lang="pt-PT" altLang="pt-PT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Fontes de informação estatística para Portugal:</a:t>
            </a:r>
          </a:p>
          <a:p>
            <a:pPr marL="1079500" lvl="1" indent="-184150" eaLnBrk="1" hangingPunct="1">
              <a:buClr>
                <a:srgbClr val="984807"/>
              </a:buClr>
              <a:buFont typeface="Arial" panose="020B0604020202020204" pitchFamily="34" charset="0"/>
              <a:buNone/>
            </a:pPr>
            <a:endParaRPr lang="pt-PT" altLang="pt-PT" sz="24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079500" lvl="1" indent="-184150" eaLnBrk="1" hangingPunct="1"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sz="24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Estatísticas da produção industrial</a:t>
            </a:r>
            <a:r>
              <a:rPr lang="pt-PT" altLang="pt-PT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895350" lvl="1" indent="0" eaLnBrk="1" hangingPunct="1">
              <a:buClr>
                <a:srgbClr val="984807"/>
              </a:buClr>
              <a:buNone/>
            </a:pPr>
            <a:endParaRPr lang="pt-PT" altLang="pt-PT" sz="24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079500" lvl="1" indent="-184150" algn="just" eaLnBrk="1" hangingPunct="1"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sz="24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Empresas em Portugal;</a:t>
            </a:r>
            <a:r>
              <a:rPr lang="pt-PT" altLang="pt-PT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1079500" lvl="1" indent="-184150" algn="just" eaLnBrk="1" hangingPunct="1">
              <a:buClr>
                <a:srgbClr val="984807"/>
              </a:buClr>
              <a:buFont typeface="Arial" panose="020B0604020202020204" pitchFamily="34" charset="0"/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079500" lvl="1" indent="-184150" algn="just" eaLnBrk="1" hangingPunct="1">
              <a:buClr>
                <a:srgbClr val="984807"/>
              </a:buClr>
              <a:buFont typeface="Wingdings" panose="05000000000000000000" pitchFamily="2" charset="2"/>
              <a:buChar char="§"/>
            </a:pPr>
            <a:r>
              <a:rPr lang="pt-PT" altLang="pt-PT" sz="24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Estatísticas Agrícolas.</a:t>
            </a:r>
          </a:p>
          <a:p>
            <a:pPr marL="719138" indent="-184150" eaLnBrk="1" hangingPunct="1">
              <a:spcBef>
                <a:spcPct val="0"/>
              </a:spcBef>
              <a:buClr>
                <a:srgbClr val="984807"/>
              </a:buClr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20</a:t>
            </a:fld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827584" y="889844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231F20"/>
                </a:solidFill>
                <a:latin typeface="Calibri" panose="020F0502020204030204" pitchFamily="34" charset="0"/>
              </a:rPr>
              <a:t>CONCEITOS DO INE </a:t>
            </a:r>
            <a:r>
              <a:rPr lang="pt-PT" sz="1400" dirty="0">
                <a:solidFill>
                  <a:srgbClr val="231F20"/>
                </a:solidFill>
                <a:latin typeface="Calibri" panose="020F0502020204030204" pitchFamily="34" charset="0"/>
              </a:rPr>
              <a:t>(INE, 2017, p.77)</a:t>
            </a:r>
          </a:p>
          <a:p>
            <a:endParaRPr lang="pt-PT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endParaRPr lang="pt-PT" b="1" dirty="0">
              <a:solidFill>
                <a:srgbClr val="231F20"/>
              </a:solidFill>
              <a:latin typeface="Calibri-Bold"/>
            </a:endParaRPr>
          </a:p>
          <a:p>
            <a:r>
              <a:rPr lang="pt-PT" b="1" dirty="0">
                <a:solidFill>
                  <a:srgbClr val="231F20"/>
                </a:solidFill>
                <a:latin typeface="Calibri-Bold"/>
              </a:rPr>
              <a:t>Comércio por grosso </a:t>
            </a: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- </a:t>
            </a:r>
            <a:r>
              <a:rPr lang="pt-PT" i="1" dirty="0">
                <a:solidFill>
                  <a:srgbClr val="231F20"/>
                </a:solidFill>
                <a:latin typeface="Calibri" panose="020F0502020204030204" pitchFamily="34" charset="0"/>
              </a:rPr>
              <a:t>compreende a atividade de revenda por grosso (sem transformação), de bens novos ou usados a comerciantes (retalhistas ou grossistas), a industriais, a utilizadores institucionais e profissionais ou a intermediários.</a:t>
            </a:r>
          </a:p>
          <a:p>
            <a:r>
              <a:rPr lang="pt-PT" i="1" dirty="0">
                <a:solidFill>
                  <a:srgbClr val="231F20"/>
                </a:solidFill>
                <a:latin typeface="Calibri" panose="020F0502020204030204" pitchFamily="34" charset="0"/>
              </a:rPr>
              <a:t>Os bens podem ser revendidos em bruto, isto é, tal como foram adquiridos, ou após a realização de algumas operações associadas ao comércio por grosso.</a:t>
            </a:r>
          </a:p>
          <a:p>
            <a:endParaRPr lang="pt-PT" i="1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endParaRPr lang="pt-PT" i="1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r>
              <a:rPr lang="pt-PT" b="1" dirty="0">
                <a:solidFill>
                  <a:srgbClr val="231F20"/>
                </a:solidFill>
                <a:latin typeface="Calibri-Bold"/>
              </a:rPr>
              <a:t>Comércio a retalho </a:t>
            </a:r>
            <a:r>
              <a:rPr lang="pt-PT" dirty="0">
                <a:solidFill>
                  <a:srgbClr val="231F20"/>
                </a:solidFill>
                <a:latin typeface="Calibri" panose="020F0502020204030204" pitchFamily="34" charset="0"/>
              </a:rPr>
              <a:t>- </a:t>
            </a:r>
            <a:r>
              <a:rPr lang="pt-PT" i="1" dirty="0">
                <a:solidFill>
                  <a:srgbClr val="231F20"/>
                </a:solidFill>
                <a:latin typeface="Calibri" panose="020F0502020204030204" pitchFamily="34" charset="0"/>
              </a:rPr>
              <a:t>compreende a atividade de revenda a retalho (sem transformação), de bens novos ou usados, feita em estabelecimentos, em feiras e mercados, ao domicílio, por correspondência, em venda ambulante e por outras formas, destinados ao consumo público em geral, empresas e outras instituições.</a:t>
            </a:r>
          </a:p>
          <a:p>
            <a:endParaRPr lang="pt-PT" i="1" dirty="0"/>
          </a:p>
          <a:p>
            <a:endParaRPr lang="pt-PT" sz="1200" i="1" dirty="0"/>
          </a:p>
        </p:txBody>
      </p:sp>
    </p:spTree>
    <p:extLst>
      <p:ext uri="{BB962C8B-B14F-4D97-AF65-F5344CB8AC3E}">
        <p14:creationId xmlns:p14="http://schemas.microsoft.com/office/powerpoint/2010/main" val="184686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404664"/>
            <a:ext cx="8455025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pt-PT" altLang="pt-PT" sz="2800" b="1" dirty="0">
                <a:solidFill>
                  <a:srgbClr val="00B05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Formas de Organização no Tecido Comercial:</a:t>
            </a:r>
          </a:p>
          <a:p>
            <a:pPr marL="0" indent="0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66738" algn="just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Comércio Integrado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– empresas comerciais que integram na mesma organização as funções de grossista e retalhista. Exemplos: cadeias de hipermercados e supermercados.</a:t>
            </a:r>
          </a:p>
          <a:p>
            <a:pPr marL="223838" indent="0" algn="just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566738" algn="just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Comércio Independente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– conjunto de pequenas e médias empresas comerciais, que exercem a sua atividade (grossista ou retalhista) sem qualquer forma de associação. Exemplos: mercearias tradicionais, pequenos livre-serviços.</a:t>
            </a:r>
            <a:r>
              <a:rPr lang="pt-PT" altLang="pt-PT" sz="2000" b="1" dirty="0">
                <a:cs typeface="Arial" charset="0"/>
              </a:rPr>
              <a:t> </a:t>
            </a:r>
          </a:p>
          <a:p>
            <a:pPr marL="223838" indent="0" algn="just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pt-PT" altLang="pt-PT" sz="2000" b="1" dirty="0">
              <a:cs typeface="Arial" charset="0"/>
            </a:endParaRPr>
          </a:p>
          <a:p>
            <a:pPr marL="566738" algn="just" fontAlgn="auto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b="1" dirty="0">
                <a:cs typeface="Arial" charset="0"/>
              </a:rPr>
              <a:t>Comércio Associado </a:t>
            </a:r>
            <a:r>
              <a:rPr lang="pt-PT" altLang="pt-PT" sz="2000" dirty="0">
                <a:cs typeface="Arial" charset="0"/>
              </a:rPr>
              <a:t>– associações de empresas da distribuição grossista ou retalhista, que embora mantendo a sua independência jurídica, se agrupam para a realização de determinadas atividades (compras, transporte, promoção). Exemplos: cooperativas de retalhistas, associações de armazenistas, associações de grossistas, </a:t>
            </a:r>
            <a:r>
              <a:rPr lang="pt-PT" altLang="pt-PT" sz="2000" i="1" dirty="0">
                <a:cs typeface="Arial" charset="0"/>
              </a:rPr>
              <a:t>franchising</a:t>
            </a:r>
            <a:r>
              <a:rPr lang="pt-PT" altLang="pt-PT" sz="2000" dirty="0">
                <a:cs typeface="Arial" charset="0"/>
              </a:rPr>
              <a:t>.</a:t>
            </a:r>
            <a:endParaRPr lang="en-GB" altLang="pt-PT" sz="2000" dirty="0">
              <a:cs typeface="Arial" charset="0"/>
            </a:endParaRPr>
          </a:p>
          <a:p>
            <a:pPr marL="966788" lvl="1" algn="just" fontAlgn="auto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966788" lvl="1" algn="just" fontAlgn="auto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966788" lvl="1" algn="just" fontAlgn="auto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en-US" altLang="pt-PT" sz="2000" dirty="0">
              <a:solidFill>
                <a:schemeClr val="accent2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2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22</a:t>
            </a:fld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360564" y="692696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231F20"/>
                </a:solidFill>
                <a:latin typeface="+mn-lt"/>
              </a:rPr>
              <a:t>Em 2016, o Volume de Negócios (VVN) gerado pelas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empresas de Comércio 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situou-se em 127,5 mil milhões de euros,representando 38% do total de VVN considerado no total das empresas (37% em 2015). </a:t>
            </a:r>
          </a:p>
          <a:p>
            <a:endParaRPr lang="pt-PT" dirty="0">
              <a:solidFill>
                <a:srgbClr val="231F20"/>
              </a:solidFill>
              <a:latin typeface="+mn-lt"/>
            </a:endParaRPr>
          </a:p>
          <a:p>
            <a:r>
              <a:rPr lang="pt-PT" dirty="0">
                <a:solidFill>
                  <a:srgbClr val="231F20"/>
                </a:solidFill>
                <a:latin typeface="+mn-lt"/>
              </a:rPr>
              <a:t>No conjunto do setor Comércio,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destaca-se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 o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comércio por grosso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, que concentrou 49% do VVN do setor (-1,3 p.p. face a 2015),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seguindo-se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 o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comércio a retalho 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com 36% (tal como em 2015) e o comércio automóvel com 15% (+1,3 p.p.).</a:t>
            </a:r>
            <a:endParaRPr lang="pt-PT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900" y="3646658"/>
            <a:ext cx="6732240" cy="30542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2512" y="146068"/>
            <a:ext cx="635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00B050"/>
                </a:solidFill>
              </a:rPr>
              <a:t>Principais Indicadores das Empresas de Comércio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7544" y="3177838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Variação Anual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9144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23</a:t>
            </a:fld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323528" y="692696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Em 2016, o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Comércio por Grosso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 empregou +0,7% de trabalhadores, que atingiram um total de 223,5 mil. </a:t>
            </a: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O VVN deste subsetor aumentou 0,3% (+1,1% em 2015), bem como as margens comerciais. Embora apresentando evoluções positivas, estas foram as menos significativas de todo o setor.</a:t>
            </a:r>
          </a:p>
          <a:p>
            <a:endParaRPr lang="pt-PT" sz="2000" dirty="0">
              <a:solidFill>
                <a:srgbClr val="231F20"/>
              </a:solidFill>
              <a:latin typeface="+mn-lt"/>
            </a:endParaRP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Os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principais produtos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comercializados por estas empresas foram os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‘produtos alimentares, bebidas e tabaco’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(28%), a ‘venda por grosso especializada’, abrangendo combustíveis, materiais de construção, produtos químicos e produtos intermédios (26%) e os ‘bens de consumo doméstico’ (23%).</a:t>
            </a:r>
            <a:endParaRPr lang="pt-PT" sz="2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07707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No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comércio grossista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, em 2016, as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empresas de venda por grosso de produtos alimentares, bebidas e tabaco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consolidaram a sua importância (29% face a 28% em 2015), cabendo-lhes um VVN de 18,0 mil milhões de euros (+4,2%).</a:t>
            </a:r>
            <a:endParaRPr lang="pt-PT" sz="20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2512" y="146068"/>
            <a:ext cx="635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00B050"/>
                </a:solidFill>
              </a:rPr>
              <a:t>Principais Indicadores das Empresas de Comércio</a:t>
            </a:r>
          </a:p>
        </p:txBody>
      </p:sp>
    </p:spTree>
    <p:extLst>
      <p:ext uri="{BB962C8B-B14F-4D97-AF65-F5344CB8AC3E}">
        <p14:creationId xmlns:p14="http://schemas.microsoft.com/office/powerpoint/2010/main" val="81979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24</a:t>
            </a:fld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O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Comércio a Retalho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apresentou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evoluções positivas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em todos os principais indicadores: +1,5% no pessoal ao serviço, que atingiu 429,4 mil</a:t>
            </a: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trabalhadores; +3% no VVN(após +2,0% em 2015), +4% na margem comercial (+4,5% no ano precedente).</a:t>
            </a:r>
          </a:p>
          <a:p>
            <a:endParaRPr lang="pt-PT" sz="2000" dirty="0">
              <a:solidFill>
                <a:srgbClr val="231F20"/>
              </a:solidFill>
              <a:latin typeface="+mn-lt"/>
            </a:endParaRP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Os </a:t>
            </a:r>
            <a:r>
              <a:rPr lang="pt-PT" sz="2000" b="1" dirty="0">
                <a:solidFill>
                  <a:srgbClr val="231F20"/>
                </a:solidFill>
                <a:latin typeface="+mn-lt"/>
              </a:rPr>
              <a:t>‘produtos alimentares, bebidas e tabaco’ </a:t>
            </a:r>
            <a:r>
              <a:rPr lang="pt-PT" sz="2000" dirty="0">
                <a:solidFill>
                  <a:srgbClr val="231F20"/>
                </a:solidFill>
                <a:latin typeface="+mn-lt"/>
              </a:rPr>
              <a:t>agregaram a maior parcela de volume de negócios deste subsetor (34%, tal como em 2015), seguindo-se</a:t>
            </a: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‘vestuário, produtos médicos e farmacêuticos, artigos de higiene, entre outros’ (23%) e os ‘combustíveis para veículos e outros produtos novos</a:t>
            </a:r>
          </a:p>
          <a:p>
            <a:r>
              <a:rPr lang="pt-PT" sz="2000" dirty="0">
                <a:solidFill>
                  <a:srgbClr val="231F20"/>
                </a:solidFill>
                <a:latin typeface="+mn-lt"/>
              </a:rPr>
              <a:t>n.e.’ (22%).</a:t>
            </a:r>
            <a:endParaRPr lang="pt-PT" sz="2000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2512" y="146068"/>
            <a:ext cx="635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00B050"/>
                </a:solidFill>
              </a:rPr>
              <a:t>Principais Indicadores das Empresas de Comércio</a:t>
            </a:r>
          </a:p>
        </p:txBody>
      </p:sp>
    </p:spTree>
    <p:extLst>
      <p:ext uri="{BB962C8B-B14F-4D97-AF65-F5344CB8AC3E}">
        <p14:creationId xmlns:p14="http://schemas.microsoft.com/office/powerpoint/2010/main" val="312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25</a:t>
            </a:fld>
            <a:endParaRPr lang="pt-PT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9974"/>
            <a:ext cx="9144000" cy="409805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Repartição</a:t>
            </a:r>
            <a:r>
              <a:rPr lang="pt-PT" sz="24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 do Volume de Vendas e Nº de Transações segundo a atividade</a:t>
            </a:r>
            <a:r>
              <a:rPr kumimoji="0" lang="pt-PT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- 2016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186873"/>
            <a:ext cx="6157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231F20"/>
                </a:solidFill>
                <a:latin typeface="+mn-lt"/>
              </a:rPr>
              <a:t>O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retalho alimentar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, com 12,1 mil milhões de euros de vendas de mercadorias, assegurou 70% das vendas do conjunto de estabelecimentos e ainda 70% da totalidade de prestações de serviços.</a:t>
            </a:r>
          </a:p>
        </p:txBody>
      </p:sp>
    </p:spTree>
    <p:extLst>
      <p:ext uri="{BB962C8B-B14F-4D97-AF65-F5344CB8AC3E}">
        <p14:creationId xmlns:p14="http://schemas.microsoft.com/office/powerpoint/2010/main" val="352688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26</a:t>
            </a:fld>
            <a:endParaRPr lang="pt-PT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279485" cy="353775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Repartição</a:t>
            </a:r>
            <a:r>
              <a:rPr kumimoji="0" lang="pt-PT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Número de Estabelecimentos por Área de Exposição de Venda - 2016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3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27</a:t>
            </a:fld>
            <a:endParaRPr lang="pt-PT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9859"/>
            <a:ext cx="9144000" cy="303828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Nº de Transações e Vendas médias em Estabelecimentos de Comércio a Retalho Alimentar por áreas de exposição de venda</a:t>
            </a:r>
            <a:r>
              <a:rPr kumimoji="0" lang="pt-PT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- 2016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2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28</a:t>
            </a:fld>
            <a:endParaRPr lang="pt-PT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5293568" cy="435277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noProof="0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Distribuição do Volume de Vendas por categoria de produtos - </a:t>
            </a:r>
            <a:r>
              <a:rPr kumimoji="0" lang="pt-PT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2016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4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89626" y="260648"/>
            <a:ext cx="8208912" cy="46799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PT" altLang="pt-PT" sz="2400" b="1">
                <a:solidFill>
                  <a:srgbClr val="00B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Retalho - Tipos </a:t>
            </a:r>
            <a:r>
              <a:rPr lang="pt-PT" altLang="pt-PT" sz="2400" b="1" dirty="0">
                <a:solidFill>
                  <a:srgbClr val="00B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 Pontos de Venda/Lojas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(classificação Nielsen):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0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Hipermercado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– loja que comercializa produtos alimentares, de higiene pessoal, limpeza caseira e outros produtos, funcionando em regime de livre-serviço,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 área de venda igual ou superior a 2500 m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marL="0" indent="0" algn="just" eaLnBrk="1" hangingPunct="1">
              <a:lnSpc>
                <a:spcPts val="2200"/>
              </a:lnSpc>
              <a:spcBef>
                <a:spcPts val="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Supermercado Grande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– loja que comercializa produtos alimentares, de higiene pessoal, limpeza caseira e outros produtos, funcionando em regime de livre-serviço,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 área de venda entre 1000 e 2499 m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ts val="2200"/>
              </a:lnSpc>
              <a:spcBef>
                <a:spcPts val="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Supermercado Pequeno -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loja que comercializa produtos alimentares, de higiene pessoal, limpeza caseira e outros produtos, funcionando em regime de livre-serviço,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 área de venda entre 400 e 999 m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. </a:t>
            </a:r>
          </a:p>
          <a:p>
            <a:pPr marL="0" indent="0" algn="just" eaLnBrk="1" hangingPunct="1">
              <a:lnSpc>
                <a:spcPts val="2200"/>
              </a:lnSpc>
              <a:spcBef>
                <a:spcPts val="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Livre-Serviço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- loja que comercializa produtos alimentares, de higiene pessoal, limpeza caseira, funcionando em regime de livre-serviço,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com área de venda entre 50 e 399 m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. Excetuam-se as lojas pertencentes a cadeias de supermercados.</a:t>
            </a: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84168" y="6381328"/>
            <a:ext cx="2614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Fonte:Nielsen (2014), Anuário Food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5746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836712"/>
            <a:ext cx="8579296" cy="5475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indústria alimentar foi, em 2016, dentro da indústria transformadora, a que registou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maior valor de vendas: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10,5 mil milhões de euros (15% do total das indústrias transformadoras).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Continua a ser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a principal atividade da produção industrial nacional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Dentro da indústria alimentar os setores que mais contribuem para o total de vendas foram: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A </a:t>
            </a:r>
            <a:r>
              <a:rPr lang="pt-PT" altLang="pt-PT" sz="2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indústria do abate e transformados de carne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(19%)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A fabricação de produtos de padaria e outros produtos à base de farinha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(13%)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A indústria dos lacticínios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(12%)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análise do valor das vendas por mercados revela que o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mercado interno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em 2016 continua a ser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 principal destino da produção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com 80%. O mercado intracomunitário representa 16% e o dos Países Terceiros 4%.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Indústria Alimentar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692696"/>
            <a:ext cx="8208912" cy="467995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t-PT" altLang="pt-PT" sz="2400" b="1" dirty="0">
                <a:solidFill>
                  <a:srgbClr val="00B05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Tipos de Pontos de Venda/Lojas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(classificação Nielsen):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pt-PT" altLang="pt-PT" sz="2400" b="1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Mercearias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-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lojas que comercializam produtos alimentares, de higiene pessoal, limpeza caseira, possuindo em geral atendimento ao balcão ou em livre-serviço desde que a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área de venda seja inferior a 50 m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Puros Alimentares</a:t>
            </a:r>
            <a:r>
              <a:rPr lang="pt-PT" altLang="pt-PT" sz="2000" b="1" baseline="300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- Lojas que comercializam apenas produtos alimentares, maioritariamente para consumo fora do estabelecimento (Exemplos: Leitarias, Charcutarias, Confeitarias).</a:t>
            </a:r>
          </a:p>
          <a:p>
            <a:pPr marL="0" indent="0" algn="just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pt-PT" altLang="pt-PT" sz="1800" dirty="0"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just" eaLnBrk="1" hangingPunct="1">
              <a:lnSpc>
                <a:spcPts val="2200"/>
              </a:lnSpc>
              <a:spcBef>
                <a:spcPts val="1000"/>
              </a:spcBef>
              <a:buNone/>
            </a:pPr>
            <a:endParaRPr lang="pt-PT" altLang="pt-PT" sz="1800" dirty="0"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5877272"/>
            <a:ext cx="2657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sz="1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Fonte: Nielsen (2014), Anuário Food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191037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q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341438"/>
            <a:ext cx="5402263" cy="2033587"/>
          </a:xfrm>
          <a:prstGeom prst="rect">
            <a:avLst/>
          </a:prstGeom>
        </p:spPr>
      </p:pic>
      <p:graphicFrame>
        <p:nvGraphicFramePr>
          <p:cNvPr id="7" name="Group 7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4634028"/>
              </p:ext>
            </p:extLst>
          </p:nvPr>
        </p:nvGraphicFramePr>
        <p:xfrm>
          <a:off x="539750" y="4005263"/>
          <a:ext cx="7992690" cy="2088032"/>
        </p:xfrm>
        <a:graphic>
          <a:graphicData uri="http://schemas.openxmlformats.org/drawingml/2006/table">
            <a:tbl>
              <a:tblPr/>
              <a:tblGrid>
                <a:gridCol w="162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2001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2002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2003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2004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2005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Hipermercados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35.8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35.4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34.7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32.1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31.2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Supermercados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45.2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46.8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48.6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48.5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49.7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51.9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Livre-Serviços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0000" marR="90000" marT="36017" marB="360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6,1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6,5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6,6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7,0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7,4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7,3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Mercearias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11,7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10,4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9,3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8,4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8,0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7,1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Puros Alimentares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1,2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0,9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0,8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0,7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2,2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2,0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Total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pt-PT" altLang="pt-PT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683568" y="3615626"/>
            <a:ext cx="59578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pt-PT" alt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 Volume de vendas de lojas alimentares por tipo de loja (%)</a:t>
            </a:r>
            <a:endParaRPr kumimoji="1" lang="en-US" alt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586392" y="6381328"/>
            <a:ext cx="2376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pt-PT" altLang="pt-PT" sz="1000" dirty="0">
                <a:latin typeface="Arial" panose="020B0604020202020204" pitchFamily="34" charset="0"/>
                <a:cs typeface="Arial" panose="020B0604020202020204" pitchFamily="34" charset="0"/>
              </a:rPr>
              <a:t>Fonte: Nielsen in www.DGC.pt</a:t>
            </a:r>
            <a:endParaRPr kumimoji="1" lang="en-US" altLang="pt-P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Evolução do Retalho</a:t>
            </a:r>
            <a:r>
              <a:rPr kumimoji="0" lang="pt-PT" alt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pt-PT" alt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limentar em Portugal</a:t>
            </a:r>
            <a:endParaRPr kumimoji="0" lang="pt-PT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4008" y="2484438"/>
            <a:ext cx="3600400" cy="268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4650367" y="1928390"/>
            <a:ext cx="3594041" cy="420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2403742" y="4267473"/>
            <a:ext cx="5986195" cy="608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2391575" y="5236265"/>
            <a:ext cx="5998361" cy="269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7878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16632"/>
            <a:ext cx="86252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pt-PT" altLang="pt-PT" sz="2400" dirty="0">
              <a:solidFill>
                <a:srgbClr val="FFFF00"/>
              </a:solidFill>
              <a:latin typeface="+mn-lt"/>
            </a:endParaRPr>
          </a:p>
          <a:p>
            <a:pPr marL="0" indent="0" algn="just" eaLnBrk="1" hangingPunct="1">
              <a:lnSpc>
                <a:spcPts val="2400"/>
              </a:lnSpc>
              <a:spcBef>
                <a:spcPts val="700"/>
              </a:spcBef>
              <a:buNone/>
            </a:pPr>
            <a:r>
              <a:rPr lang="pt-PT" altLang="pt-PT" sz="28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Evolução do Retalho Alimentar em Portugal</a:t>
            </a:r>
          </a:p>
          <a:p>
            <a:pPr algn="just" eaLnBrk="1" hangingPunct="1">
              <a:lnSpc>
                <a:spcPts val="2400"/>
              </a:lnSpc>
              <a:spcBef>
                <a:spcPts val="7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pt-PT" altLang="pt-PT" sz="2400" b="1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ts val="24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  <a:cs typeface="Arial" panose="020B0604020202020204" pitchFamily="34" charset="0"/>
              </a:rPr>
              <a:t>Desde o início do séc. XXI, verifica-se uma </a:t>
            </a:r>
            <a:r>
              <a:rPr lang="pt-PT" altLang="pt-PT" sz="2000" b="1" dirty="0">
                <a:latin typeface="+mn-lt"/>
                <a:cs typeface="Arial" panose="020B0604020202020204" pitchFamily="34" charset="0"/>
              </a:rPr>
              <a:t>redução gradual do número de lojas</a:t>
            </a:r>
            <a:r>
              <a:rPr lang="pt-PT" altLang="pt-PT" sz="2000" dirty="0">
                <a:latin typeface="+mn-lt"/>
                <a:cs typeface="Arial" panose="020B0604020202020204" pitchFamily="34" charset="0"/>
              </a:rPr>
              <a:t>: 26.185 em 2000 para 22.731 em 2005, 19.024 em 2010 e 15.884 em 2013.</a:t>
            </a:r>
          </a:p>
          <a:p>
            <a:pPr marL="0" indent="0" algn="just" eaLnBrk="1" hangingPunct="1">
              <a:lnSpc>
                <a:spcPts val="24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pt-PT" altLang="pt-PT" sz="1200" dirty="0"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ts val="24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  <a:cs typeface="Arial" panose="020B0604020202020204" pitchFamily="34" charset="0"/>
              </a:rPr>
              <a:t>No início deste século, </a:t>
            </a:r>
            <a:r>
              <a:rPr lang="pt-PT" altLang="pt-PT" sz="2000" b="1" dirty="0">
                <a:latin typeface="+mn-lt"/>
                <a:cs typeface="Arial" panose="020B0604020202020204" pitchFamily="34" charset="0"/>
              </a:rPr>
              <a:t>Portugal </a:t>
            </a:r>
            <a:r>
              <a:rPr lang="pt-PT" altLang="pt-PT" sz="2000" dirty="0">
                <a:latin typeface="+mn-lt"/>
                <a:cs typeface="Arial" panose="020B0604020202020204" pitchFamily="34" charset="0"/>
              </a:rPr>
              <a:t>era ainda dos países europeus com </a:t>
            </a:r>
            <a:r>
              <a:rPr lang="pt-PT" altLang="pt-PT" sz="2000" b="1" dirty="0">
                <a:latin typeface="+mn-lt"/>
                <a:cs typeface="Arial" panose="020B0604020202020204" pitchFamily="34" charset="0"/>
              </a:rPr>
              <a:t>maior número de lojas </a:t>
            </a:r>
            <a:r>
              <a:rPr lang="pt-PT" altLang="pt-PT" sz="2000" b="1" i="1" dirty="0">
                <a:latin typeface="+mn-lt"/>
                <a:cs typeface="Arial" panose="020B0604020202020204" pitchFamily="34" charset="0"/>
              </a:rPr>
              <a:t>per</a:t>
            </a:r>
            <a:r>
              <a:rPr lang="pt-PT" altLang="pt-PT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pt-PT" altLang="pt-PT" sz="2000" b="1" i="1" dirty="0">
                <a:latin typeface="+mn-lt"/>
                <a:cs typeface="Arial" panose="020B0604020202020204" pitchFamily="34" charset="0"/>
              </a:rPr>
              <a:t>capita</a:t>
            </a:r>
            <a:r>
              <a:rPr lang="pt-PT" altLang="pt-PT" sz="2000" dirty="0">
                <a:latin typeface="+mn-lt"/>
                <a:cs typeface="Arial" panose="020B0604020202020204" pitchFamily="34" charset="0"/>
              </a:rPr>
              <a:t>: 2,4 por 1000 habitantes, contra 0,3 na Holanda e 0,6 na França.</a:t>
            </a:r>
          </a:p>
          <a:p>
            <a:pPr marL="0" indent="0" algn="just" eaLnBrk="1" hangingPunct="1">
              <a:lnSpc>
                <a:spcPts val="2400"/>
              </a:lnSpc>
              <a:spcBef>
                <a:spcPts val="700"/>
              </a:spcBef>
              <a:buNone/>
            </a:pPr>
            <a:endParaRPr lang="pt-PT" altLang="pt-PT" sz="1200" dirty="0">
              <a:latin typeface="+mn-lt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b="1" dirty="0">
                <a:solidFill>
                  <a:srgbClr val="0D0D0D"/>
                </a:solidFill>
                <a:latin typeface="+mn-lt"/>
                <a:cs typeface="Arial" pitchFamily="34" charset="0"/>
              </a:rPr>
              <a:t>Elevada e crescente concentração do comércio a retalho</a:t>
            </a:r>
            <a:r>
              <a:rPr lang="pt-PT" altLang="pt-PT" sz="2000" dirty="0">
                <a:solidFill>
                  <a:srgbClr val="0D0D0D"/>
                </a:solidFill>
                <a:latin typeface="+mn-lt"/>
                <a:cs typeface="Arial" pitchFamily="34" charset="0"/>
              </a:rPr>
              <a:t>: as duas maiores empresas representavam em 2013, 50% e em 2014, 52% do total da cesta de compras em valor, do painel de consumidores da Nielsen, para os bens de grande consumo (BGC). A 3ª empresa  tinha uma quota de 10%.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pt-PT" altLang="pt-PT" sz="2000" dirty="0">
              <a:solidFill>
                <a:srgbClr val="0D0D0D"/>
              </a:solidFill>
              <a:latin typeface="+mn-lt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dirty="0">
                <a:solidFill>
                  <a:srgbClr val="0D0D0D"/>
                </a:solidFill>
                <a:latin typeface="+mn-lt"/>
                <a:cs typeface="Arial" pitchFamily="34" charset="0"/>
              </a:rPr>
              <a:t>Em 2014 as vendas das lojas maiores são as únicas a crescer: Supers grandes (0,7%) e Hipers (0,4%).</a:t>
            </a:r>
          </a:p>
          <a:p>
            <a:pPr marL="0" indent="0" algn="just" eaLnBrk="1" hangingPunct="1">
              <a:lnSpc>
                <a:spcPts val="2400"/>
              </a:lnSpc>
              <a:spcBef>
                <a:spcPts val="700"/>
              </a:spcBef>
              <a:buNone/>
            </a:pPr>
            <a:endParaRPr lang="pt-PT" altLang="pt-PT" sz="2400" dirty="0">
              <a:latin typeface="+mn-lt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ts val="2400"/>
              </a:lnSpc>
              <a:spcBef>
                <a:spcPts val="0"/>
              </a:spcBef>
              <a:buNone/>
            </a:pPr>
            <a:endParaRPr lang="pt-PT" altLang="pt-PT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3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344816" cy="56494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33</a:t>
            </a:fld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6309320"/>
            <a:ext cx="6336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Fonte: informação Nielsen, “Barómetro </a:t>
            </a:r>
            <a:r>
              <a:rPr lang="pt-PT" sz="1000" dirty="0" err="1"/>
              <a:t>Centromarca</a:t>
            </a:r>
            <a:r>
              <a:rPr lang="pt-PT" sz="1000" dirty="0"/>
              <a:t> 2014,cedida por </a:t>
            </a:r>
            <a:r>
              <a:rPr lang="pt-PT" sz="1000" dirty="0" err="1"/>
              <a:t>Centromarca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801248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6408712" cy="6021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34</a:t>
            </a:fld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630932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Fonte: informação Nielsen, “Barómetro </a:t>
            </a:r>
            <a:r>
              <a:rPr lang="pt-PT" sz="1000" dirty="0" err="1"/>
              <a:t>Centromarca</a:t>
            </a:r>
            <a:r>
              <a:rPr lang="pt-PT" sz="1000" dirty="0"/>
              <a:t>  2014, cedida por </a:t>
            </a:r>
            <a:r>
              <a:rPr lang="pt-PT" sz="1000" dirty="0" err="1"/>
              <a:t>Centromarca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866627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17588"/>
            <a:ext cx="7507288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03648" y="6381328"/>
            <a:ext cx="2159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Fonte: Anuário Nielsen </a:t>
            </a:r>
            <a:r>
              <a:rPr lang="pt-PT" sz="1000" dirty="0" err="1"/>
              <a:t>Food</a:t>
            </a:r>
            <a:r>
              <a:rPr lang="pt-PT" sz="1000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1463170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692696"/>
            <a:ext cx="8640960" cy="5903913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pt-PT" altLang="pt-PT" sz="1600" dirty="0">
              <a:solidFill>
                <a:srgbClr val="0D0D0D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No Retalho Alimentar: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Grande desenvolvimento das marcas de distribuidor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 -  variável por insígnia e por produto mas sempre crescente até 2012. Contudo, entre, 2013 e 2014 as vendas das marcas de fabricante crescem e as de marca de distribuidor diminuem (em valor).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Perda de quota de mercado em valor e em volume, das marcas de distribuidor em relação às de fabricante entre 2013 e 2014</a:t>
            </a: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.</a:t>
            </a:r>
            <a:endParaRPr lang="pt-PT" altLang="pt-PT" sz="2000" dirty="0">
              <a:solidFill>
                <a:srgbClr val="0D0D0D"/>
              </a:solidFill>
              <a:ea typeface="ＭＳ Ｐゴシック" panose="020B0600070205080204" pitchFamily="34" charset="-128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Aumento de preço das marcas de fabricante e diminuição do preço médio das marcas de distribuidor.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PT" altLang="pt-PT" sz="2000" b="1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Aumento do esforço promocional em ambas as marcas </a:t>
            </a:r>
            <a:r>
              <a:rPr lang="pt-PT" altLang="pt-PT" sz="2000" dirty="0">
                <a:solidFill>
                  <a:srgbClr val="0D0D0D"/>
                </a:solidFill>
                <a:ea typeface="ＭＳ Ｐゴシック" panose="020B0600070205080204" pitchFamily="34" charset="-128"/>
                <a:cs typeface="Arial" pitchFamily="34" charset="0"/>
              </a:rPr>
              <a:t>(33 e 23 de % das vendas em valor, em promoção, em 2014, respetivamente nas marcas de fabricante e de distribuidor</a:t>
            </a:r>
            <a:r>
              <a:rPr lang="pt-PT" altLang="pt-PT" sz="16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).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PT" altLang="pt-PT" sz="1200" dirty="0">
              <a:solidFill>
                <a:srgbClr val="0D0D0D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PT" altLang="pt-PT" sz="1000" dirty="0">
              <a:solidFill>
                <a:srgbClr val="0D0D0D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pt-PT" altLang="pt-PT" sz="1000" dirty="0">
              <a:solidFill>
                <a:srgbClr val="0D0D0D"/>
              </a:solidFill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pt-PT" altLang="pt-PT" sz="10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Fonte: Informação </a:t>
            </a:r>
            <a:r>
              <a:rPr lang="pt-PT" altLang="pt-PT" sz="1000" dirty="0" err="1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Nielsen,”Barómetro</a:t>
            </a:r>
            <a:r>
              <a:rPr lang="pt-PT" altLang="pt-PT" sz="10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pt-PT" altLang="pt-PT" sz="1000" dirty="0" err="1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Centromarca</a:t>
            </a:r>
            <a:r>
              <a:rPr lang="pt-PT" altLang="pt-PT" sz="10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2013” e “Barómetro </a:t>
            </a:r>
            <a:r>
              <a:rPr lang="pt-PT" altLang="pt-PT" sz="1000" dirty="0" err="1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Centromarca</a:t>
            </a:r>
            <a:r>
              <a:rPr lang="pt-PT" altLang="pt-PT" sz="10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 2014 (4º trimestre de 2014), fornecida por </a:t>
            </a:r>
            <a:r>
              <a:rPr lang="pt-PT" altLang="pt-PT" sz="1000" dirty="0" err="1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Centromarca</a:t>
            </a:r>
            <a:r>
              <a:rPr lang="pt-PT" altLang="pt-PT" sz="1000" dirty="0">
                <a:solidFill>
                  <a:srgbClr val="0D0D0D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pt-PT" altLang="pt-PT" sz="1600" dirty="0"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fld id="{BB11B443-D349-4C65-B93C-B948203D029D}" type="slidenum">
              <a:rPr lang="pt-PT" altLang="pt-P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t-PT" altLang="pt-PT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noProof="0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Marcas de Distribuidor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37</a:t>
            </a:fld>
            <a:endParaRPr lang="pt-PT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79995" cy="297364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07504" y="260648"/>
            <a:ext cx="8928992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Importância dos Produtos de Marca Própria</a:t>
            </a:r>
            <a:r>
              <a:rPr lang="pt-PT" sz="2400" b="1" noProof="0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kumimoji="0" lang="pt-PT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2016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541" y="4602024"/>
            <a:ext cx="8610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231F20"/>
                </a:solidFill>
                <a:latin typeface="+mn-lt"/>
              </a:rPr>
              <a:t>Tal como em 2015, em 2016 </a:t>
            </a:r>
            <a:r>
              <a:rPr lang="pt-PT" b="1" dirty="0">
                <a:solidFill>
                  <a:srgbClr val="231F20"/>
                </a:solidFill>
                <a:latin typeface="+mn-lt"/>
              </a:rPr>
              <a:t>todos os estabelecimentos de retalho alimentar com mais de 2000m2</a:t>
            </a:r>
            <a:r>
              <a:rPr lang="pt-PT" dirty="0">
                <a:solidFill>
                  <a:srgbClr val="231F20"/>
                </a:solidFill>
                <a:latin typeface="+mn-lt"/>
              </a:rPr>
              <a:t> disponibilizavam marca própria. </a:t>
            </a:r>
          </a:p>
          <a:p>
            <a:endParaRPr lang="pt-PT" dirty="0">
              <a:solidFill>
                <a:srgbClr val="231F20"/>
              </a:solidFill>
              <a:latin typeface="+mn-lt"/>
            </a:endParaRPr>
          </a:p>
          <a:p>
            <a:r>
              <a:rPr lang="pt-PT" dirty="0">
                <a:solidFill>
                  <a:srgbClr val="231F20"/>
                </a:solidFill>
                <a:latin typeface="+mn-lt"/>
              </a:rPr>
              <a:t>Após pesos de 35% em 2015 e em 2014, em 2016 a proporção de vendas de produtos de marca própria nas vendas globais dos estabelecimentos que vendem produtos desta natureza diminuiu ligeiramente, fixando-se em 34%. </a:t>
            </a:r>
            <a:endParaRPr lang="pt-P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889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38</a:t>
            </a:fld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749" y="1014999"/>
            <a:ext cx="7264501" cy="48280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14999"/>
            <a:ext cx="7525890" cy="522871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pt-PT" sz="3200" b="1" dirty="0">
                <a:solidFill>
                  <a:srgbClr val="00B050"/>
                </a:solidFill>
                <a:latin typeface="Arial" pitchFamily="34" charset="0"/>
                <a:ea typeface="+mj-ea"/>
                <a:cs typeface="Arial" pitchFamily="34" charset="0"/>
              </a:rPr>
              <a:t>Futuro da Distribuição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1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39</a:t>
            </a:fld>
            <a:endParaRPr lang="pt-PT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6552728" cy="1577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2996952"/>
            <a:ext cx="3324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/>
              <a:t>APED, 2016. Flash report, Retail, dezembro 2016.</a:t>
            </a:r>
          </a:p>
        </p:txBody>
      </p:sp>
    </p:spTree>
    <p:extLst>
      <p:ext uri="{BB962C8B-B14F-4D97-AF65-F5344CB8AC3E}">
        <p14:creationId xmlns:p14="http://schemas.microsoft.com/office/powerpoint/2010/main" val="7179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4</a:t>
            </a:fld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040560" cy="599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92080" y="1484784"/>
            <a:ext cx="3509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PT" dirty="0"/>
              <a:t> As indústrias que constam na </a:t>
            </a:r>
          </a:p>
          <a:p>
            <a:r>
              <a:rPr lang="pt-PT" dirty="0"/>
              <a:t>figura foram responsáveis por</a:t>
            </a:r>
          </a:p>
          <a:p>
            <a:r>
              <a:rPr lang="pt-PT" dirty="0"/>
              <a:t>cerca de </a:t>
            </a:r>
            <a:r>
              <a:rPr lang="pt-PT" b="1" dirty="0"/>
              <a:t>66%</a:t>
            </a:r>
            <a:r>
              <a:rPr lang="pt-PT" dirty="0"/>
              <a:t> das vendas da </a:t>
            </a:r>
          </a:p>
          <a:p>
            <a:r>
              <a:rPr lang="pt-PT" dirty="0"/>
              <a:t>Indústria transformadora em </a:t>
            </a:r>
          </a:p>
          <a:p>
            <a:r>
              <a:rPr lang="pt-PT" dirty="0"/>
              <a:t>2016. 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79512" y="6237312"/>
            <a:ext cx="49685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200" b="1" dirty="0"/>
              <a:t>      I </a:t>
            </a:r>
            <a:r>
              <a:rPr lang="pt-PT" b="1" dirty="0">
                <a:solidFill>
                  <a:schemeClr val="tx1"/>
                </a:solidFill>
              </a:rPr>
              <a:t>Indústrias alimentares</a:t>
            </a:r>
            <a:endParaRPr lang="pt-PT" b="1" dirty="0"/>
          </a:p>
        </p:txBody>
      </p:sp>
      <p:sp>
        <p:nvSpPr>
          <p:cNvPr id="8" name="Rectângulo 7"/>
          <p:cNvSpPr/>
          <p:nvPr/>
        </p:nvSpPr>
        <p:spPr>
          <a:xfrm>
            <a:off x="323528" y="6309320"/>
            <a:ext cx="144016" cy="122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39952" y="4221088"/>
            <a:ext cx="31229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INE (2018), Estatísticas Agrícolas 2017, p 63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2999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t-PT" altLang="pt-PT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Bibliografia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pt-PT" altLang="pt-PT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Banco de Portugal (2018), Análise sectorial das indústrias alimentares, 2012-2016, Nota de Informação Estatística, 32, 26 março 2018. 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Centromarca (2014), “Barómetro Centromarca 2014”.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INE (2017), “Estatísticas Agrícolas 2016”.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Nielsen (2010), “Anuário Food”.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Nielsen (2014), “Anuário Food”.</a:t>
            </a:r>
          </a:p>
          <a:p>
            <a:pPr fontAlgn="auto">
              <a:spcAft>
                <a:spcPts val="0"/>
              </a:spcAft>
            </a:pPr>
            <a:r>
              <a:rPr lang="pt-PT" altLang="pt-PT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Rousseau, J. (2008), “Manual de Distribuição”, (2ªed.), Princípia editora, Estoril.</a:t>
            </a:r>
          </a:p>
          <a:p>
            <a:pPr fontAlgn="auto">
              <a:spcAft>
                <a:spcPts val="0"/>
              </a:spcAft>
            </a:pPr>
            <a:endParaRPr lang="pt-PT" altLang="pt-PT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7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83568" y="4797152"/>
            <a:ext cx="31229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INE (2018), Estatísticas Agrícolas 2017, p 63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1329" y="5301208"/>
            <a:ext cx="905267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>
                <a:latin typeface="+mn-lt"/>
              </a:rPr>
              <a:t>Entre 2015 e 2016, destaca-se: </a:t>
            </a:r>
          </a:p>
          <a:p>
            <a:endParaRPr lang="pt-PT" sz="9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latin typeface="+mn-lt"/>
              </a:rPr>
              <a:t>Decréscimo do valor das vendas da “produção de óleos e gorduras animais e vegetais” e “fabricação de </a:t>
            </a:r>
          </a:p>
          <a:p>
            <a:r>
              <a:rPr lang="pt-PT" sz="1600" dirty="0">
                <a:latin typeface="+mn-lt"/>
              </a:rPr>
              <a:t>alimentos para animais”.</a:t>
            </a:r>
          </a:p>
          <a:p>
            <a:endParaRPr lang="pt-PT" sz="10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t-PT" sz="1600" dirty="0">
                <a:latin typeface="+mn-lt"/>
              </a:rPr>
              <a:t>Aumento do valor das vendas da indústria “preparação e conservação de peixes, crustáceos e moluscos”.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90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6453336"/>
            <a:ext cx="31229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INE (2018), Estatísticas Agrícolas 2017, p 64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0483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Indústria Alimentar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2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980728"/>
            <a:ext cx="8579296" cy="5475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indústria das bebidas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faturou, em 2016, 2,7 mil milhões de euros.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Dentro da indústria das bebidas as indústrias que mais contribuem para o total de vendas foram: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pt-PT" altLang="pt-PT" sz="2000" b="1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indústria do vinho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(53%)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pt-PT" altLang="pt-PT" sz="2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fabricação de cerveja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(23%)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A </a:t>
            </a:r>
            <a:r>
              <a:rPr lang="pt-PT" altLang="pt-PT" sz="2000" u="sng" dirty="0">
                <a:ea typeface="ＭＳ Ｐゴシック" panose="020B0600070205080204" pitchFamily="34" charset="-128"/>
                <a:cs typeface="Arial" panose="020B0604020202020204" pitchFamily="34" charset="0"/>
              </a:rPr>
              <a:t>fabricação de refrigerantes e produção de águas minerais naturais e de outras águas engarrafadas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(21%)</a:t>
            </a: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00050" lvl="1" indent="0" algn="just" fontAlgn="auto">
              <a:spcBef>
                <a:spcPts val="0"/>
              </a:spcBef>
              <a:spcAft>
                <a:spcPts val="0"/>
              </a:spcAft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A análise do valor das vendas por mercados revela que o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mercado interno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em 2016 continua a ser </a:t>
            </a:r>
            <a:r>
              <a:rPr lang="pt-PT" altLang="pt-PT" sz="2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o principal destino da produção </a:t>
            </a:r>
            <a:r>
              <a:rPr lang="pt-PT" altLang="pt-PT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com 70%. O mercado da UE representa 17% e os Países Terceiros 13%.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pt-PT" altLang="pt-PT" sz="20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"/>
            </a:pPr>
            <a:endParaRPr lang="pt-PT" altLang="pt-PT" sz="20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Char char=""/>
            </a:pPr>
            <a:endParaRPr lang="pt-PT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pt-PT" sz="20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Indústria das Bebidas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4988" indent="0" eaLnBrk="1" hangingPunct="1">
              <a:spcBef>
                <a:spcPct val="0"/>
              </a:spcBef>
              <a:buClr>
                <a:srgbClr val="984807"/>
              </a:buClr>
              <a:buNone/>
            </a:pPr>
            <a:endParaRPr lang="pt-PT" altLang="pt-PT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spcBef>
                <a:spcPct val="0"/>
              </a:spcBef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Tx/>
              <a:buNone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 typeface="Wingdings" panose="05000000000000000000" pitchFamily="2" charset="2"/>
              <a:buChar char=""/>
            </a:pPr>
            <a:endParaRPr lang="pt-PT" altLang="pt-PT" sz="2400" b="1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1079500" lvl="1" indent="-184150" eaLnBrk="1" hangingPunct="1">
              <a:buFont typeface="Wingdings 2" panose="05020102010507070707" pitchFamily="18" charset="2"/>
              <a:buChar char=""/>
            </a:pPr>
            <a:endParaRPr lang="pt-PT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719138" indent="-184150" eaLnBrk="1" hangingPunct="1">
              <a:buFontTx/>
              <a:buNone/>
            </a:pPr>
            <a:endParaRPr lang="en-US" altLang="pt-PT" sz="24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5576" y="6381328"/>
            <a:ext cx="31229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000" dirty="0">
                <a:latin typeface="Arial" panose="020B0604020202020204" pitchFamily="34" charset="0"/>
              </a:rPr>
              <a:t>Fonte: INE (2018), Estatísticas Agrícolas 2017, p.64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61531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Indústria das Bebidas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5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FAC13-7DB0-4E11-BCF9-7256B7B713E1}" type="slidenum">
              <a:rPr lang="pt-PT" smtClean="0"/>
              <a:pPr>
                <a:defRPr/>
              </a:pPr>
              <a:t>9</a:t>
            </a:fld>
            <a:endParaRPr lang="pt-PT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02068" y="6444863"/>
            <a:ext cx="37220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dirty="0">
                <a:latin typeface="Arial" panose="020B0604020202020204" pitchFamily="34" charset="0"/>
              </a:rPr>
              <a:t>Fonte: INE (2018), Estatísticas Agrícolas 2017, p.64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1271588"/>
            <a:ext cx="59340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PT" altLang="pt-PT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Indústria das Bebidas</a:t>
            </a:r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88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2841</Words>
  <Application>Microsoft Office PowerPoint</Application>
  <PresentationFormat>Apresentação no Ecrã (4:3)</PresentationFormat>
  <Paragraphs>633</Paragraphs>
  <Slides>40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Calibri-Bold</vt:lpstr>
      <vt:lpstr>Georgia</vt:lpstr>
      <vt:lpstr>Wingdings</vt:lpstr>
      <vt:lpstr>Wingdings 2</vt:lpstr>
      <vt:lpstr>Tema do Office</vt:lpstr>
      <vt:lpstr>Apresentação do PowerPoint</vt:lpstr>
      <vt:lpstr>3.3 Indústria alimentar e Indústria das bebidas</vt:lpstr>
      <vt:lpstr>Indústria Alimentar</vt:lpstr>
      <vt:lpstr>Apresentação do PowerPoint</vt:lpstr>
      <vt:lpstr>Apresentação do PowerPoint</vt:lpstr>
      <vt:lpstr>Indústria Alimentar</vt:lpstr>
      <vt:lpstr>Indústria das Bebidas</vt:lpstr>
      <vt:lpstr>Indústria das Bebidas</vt:lpstr>
      <vt:lpstr>Indústria das Bebidas</vt:lpstr>
      <vt:lpstr>Indústria Alimentar – Estrutura e Dinâmica</vt:lpstr>
      <vt:lpstr>Indústria Alimentar – Estrutura e Dinâmica</vt:lpstr>
      <vt:lpstr>Indústria Alimentar – Estrutura e Dinâmica</vt:lpstr>
      <vt:lpstr>Indústria Alimentar – Estrutura e Dinâmica</vt:lpstr>
      <vt:lpstr>Indústria Alimentar – Estrutura e Dinâmica</vt:lpstr>
      <vt:lpstr>3.3 Indústria alimentar e Indústria das bebidas</vt:lpstr>
      <vt:lpstr>3.3 Indústria alimentar e Indústria das bebidas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2 O sector Agrícola e Agro-Alimentar</dc:title>
  <dc:creator>Ana Maria Moreira da Silva</dc:creator>
  <cp:lastModifiedBy>Luis Mira</cp:lastModifiedBy>
  <cp:revision>521</cp:revision>
  <dcterms:created xsi:type="dcterms:W3CDTF">2014-09-08T13:43:49Z</dcterms:created>
  <dcterms:modified xsi:type="dcterms:W3CDTF">2020-11-05T23:18:59Z</dcterms:modified>
</cp:coreProperties>
</file>